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13716000" cx="24384000"/>
  <p:notesSz cx="6858000" cy="9144000"/>
  <p:embeddedFontLst>
    <p:embeddedFont>
      <p:font typeface="Helvetica Neue"/>
      <p:regular r:id="rId18"/>
      <p:bold r:id="rId19"/>
      <p:italic r:id="rId20"/>
      <p:boldItalic r:id="rId21"/>
    </p:embeddedFont>
    <p:embeddedFont>
      <p:font typeface="Gill Sans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jXp+gH2gDgSfWqp5Qk8HEqQapE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italic.fntdata"/><Relationship Id="rId22" Type="http://schemas.openxmlformats.org/officeDocument/2006/relationships/font" Target="fonts/GillSans-regular.fntdata"/><Relationship Id="rId21" Type="http://schemas.openxmlformats.org/officeDocument/2006/relationships/font" Target="fonts/HelveticaNeue-boldItalic.fntdata"/><Relationship Id="rId24" Type="http://customschemas.google.com/relationships/presentationmetadata" Target="metadata"/><Relationship Id="rId23" Type="http://schemas.openxmlformats.org/officeDocument/2006/relationships/font" Target="fonts/GillSa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HelveticaNeue-bold.fntdata"/><Relationship Id="rId18" Type="http://schemas.openxmlformats.org/officeDocument/2006/relationships/font" Target="fonts/HelveticaNeue-regular.fntdata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5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4" name="Google Shape;14;p15"/>
          <p:cNvSpPr txBox="1"/>
          <p:nvPr>
            <p:ph type="title"/>
          </p:nvPr>
        </p:nvSpPr>
        <p:spPr>
          <a:xfrm>
            <a:off x="2635845" y="2368550"/>
            <a:ext cx="1911231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2" type="body"/>
          </p:nvPr>
        </p:nvSpPr>
        <p:spPr>
          <a:xfrm>
            <a:off x="2635845" y="7823200"/>
            <a:ext cx="1911231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Line Line" id="16" name="Google Shape;1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9285" y="7337425"/>
            <a:ext cx="7025430" cy="8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5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on Right">
  <p:cSld name="Title &amp; Bullets on Righ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2" type="body"/>
          </p:nvPr>
        </p:nvSpPr>
        <p:spPr>
          <a:xfrm>
            <a:off x="12597156" y="3603314"/>
            <a:ext cx="8912759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24"/>
          <p:cNvSpPr txBox="1"/>
          <p:nvPr>
            <p:ph idx="3" type="body"/>
          </p:nvPr>
        </p:nvSpPr>
        <p:spPr>
          <a:xfrm>
            <a:off x="2814431" y="3579745"/>
            <a:ext cx="8912759" cy="2764782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4" type="body"/>
          </p:nvPr>
        </p:nvSpPr>
        <p:spPr>
          <a:xfrm>
            <a:off x="3175468" y="3948051"/>
            <a:ext cx="8190685" cy="23536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type="title"/>
          </p:nvPr>
        </p:nvSpPr>
        <p:spPr>
          <a:xfrm>
            <a:off x="2876456" y="1241558"/>
            <a:ext cx="18631087" cy="16570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 Bullets">
  <p:cSld name="Title &amp; Two Column Bulle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5"/>
          <p:cNvSpPr txBox="1"/>
          <p:nvPr>
            <p:ph idx="1" type="body"/>
          </p:nvPr>
        </p:nvSpPr>
        <p:spPr>
          <a:xfrm>
            <a:off x="19244252" y="13074034"/>
            <a:ext cx="2335378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2" type="body"/>
          </p:nvPr>
        </p:nvSpPr>
        <p:spPr>
          <a:xfrm>
            <a:off x="2822674" y="3603314"/>
            <a:ext cx="18712641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2" type="sldNum"/>
          </p:nvPr>
        </p:nvSpPr>
        <p:spPr>
          <a:xfrm>
            <a:off x="11975083" y="13074034"/>
            <a:ext cx="407823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5"/>
          <p:cNvSpPr txBox="1"/>
          <p:nvPr>
            <p:ph type="title"/>
          </p:nvPr>
        </p:nvSpPr>
        <p:spPr>
          <a:xfrm>
            <a:off x="2876456" y="1241558"/>
            <a:ext cx="18631087" cy="16570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6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2" type="body"/>
          </p:nvPr>
        </p:nvSpPr>
        <p:spPr>
          <a:xfrm>
            <a:off x="2838063" y="1246941"/>
            <a:ext cx="18677919" cy="10818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7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86" name="Google Shape;86;p27"/>
          <p:cNvSpPr/>
          <p:nvPr>
            <p:ph idx="2" type="pic"/>
          </p:nvPr>
        </p:nvSpPr>
        <p:spPr>
          <a:xfrm>
            <a:off x="2638639" y="146871"/>
            <a:ext cx="19103261" cy="127421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87" name="Google Shape;87;p27"/>
          <p:cNvSpPr txBox="1"/>
          <p:nvPr>
            <p:ph type="title"/>
          </p:nvPr>
        </p:nvSpPr>
        <p:spPr>
          <a:xfrm>
            <a:off x="635000" y="99441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91" name="Google Shape;91;p28"/>
          <p:cNvSpPr/>
          <p:nvPr>
            <p:ph idx="2" type="pic"/>
          </p:nvPr>
        </p:nvSpPr>
        <p:spPr>
          <a:xfrm>
            <a:off x="8042724" y="995741"/>
            <a:ext cx="16449929" cy="10966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2" name="Google Shape;92;p28"/>
          <p:cNvSpPr txBox="1"/>
          <p:nvPr>
            <p:ph type="title"/>
          </p:nvPr>
        </p:nvSpPr>
        <p:spPr>
          <a:xfrm>
            <a:off x="2836642" y="2395338"/>
            <a:ext cx="8708995" cy="3882696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93" name="Google Shape;93;p28"/>
          <p:cNvSpPr txBox="1"/>
          <p:nvPr>
            <p:ph idx="3" type="body"/>
          </p:nvPr>
        </p:nvSpPr>
        <p:spPr>
          <a:xfrm>
            <a:off x="2836642" y="7226300"/>
            <a:ext cx="8708995" cy="400841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4400"/>
              <a:buFont typeface="Times New Roman"/>
              <a:buNone/>
              <a:defRPr baseline="30000" i="1" sz="4400">
                <a:solidFill>
                  <a:srgbClr val="7B7B7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4400"/>
              <a:buFont typeface="Times New Roman"/>
              <a:buNone/>
              <a:defRPr baseline="30000" i="1" sz="4400">
                <a:solidFill>
                  <a:srgbClr val="7B7B7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4400"/>
              <a:buFont typeface="Times New Roman"/>
              <a:buNone/>
              <a:defRPr baseline="30000" i="1" sz="4400">
                <a:solidFill>
                  <a:srgbClr val="7B7B7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4400"/>
              <a:buFont typeface="Times New Roman"/>
              <a:buNone/>
              <a:defRPr baseline="30000" i="1" sz="4400">
                <a:solidFill>
                  <a:srgbClr val="7B7B7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4400"/>
              <a:buFont typeface="Times New Roman"/>
              <a:buNone/>
              <a:defRPr baseline="30000" i="1" sz="4400">
                <a:solidFill>
                  <a:srgbClr val="7B7B7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Line Line" id="94" name="Google Shape;9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82392" y="6707716"/>
            <a:ext cx="5417494" cy="889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8"/>
          <p:cNvSpPr txBox="1"/>
          <p:nvPr>
            <p:ph idx="12" type="sldNum"/>
          </p:nvPr>
        </p:nvSpPr>
        <p:spPr>
          <a:xfrm>
            <a:off x="11934016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9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98" name="Google Shape;98;p29"/>
          <p:cNvSpPr/>
          <p:nvPr>
            <p:ph idx="2" type="pic"/>
          </p:nvPr>
        </p:nvSpPr>
        <p:spPr>
          <a:xfrm>
            <a:off x="15681341" y="6616700"/>
            <a:ext cx="8396678" cy="56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9" name="Google Shape;99;p29"/>
          <p:cNvSpPr/>
          <p:nvPr>
            <p:ph idx="3" type="pic"/>
          </p:nvPr>
        </p:nvSpPr>
        <p:spPr>
          <a:xfrm>
            <a:off x="15290800" y="711200"/>
            <a:ext cx="8331200" cy="5554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00" name="Google Shape;100;p29"/>
          <p:cNvSpPr/>
          <p:nvPr>
            <p:ph idx="4" type="pic"/>
          </p:nvPr>
        </p:nvSpPr>
        <p:spPr>
          <a:xfrm>
            <a:off x="-304800" y="711200"/>
            <a:ext cx="17202149" cy="11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01" name="Google Shape;101;p29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0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04" name="Google Shape;104;p30"/>
          <p:cNvSpPr txBox="1"/>
          <p:nvPr>
            <p:ph idx="2" type="body"/>
          </p:nvPr>
        </p:nvSpPr>
        <p:spPr>
          <a:xfrm>
            <a:off x="2387600" y="8064500"/>
            <a:ext cx="19621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7B7B"/>
              </a:buClr>
              <a:buSzPts val="2800"/>
              <a:buFont typeface="Avenir"/>
              <a:buNone/>
              <a:defRPr sz="2800" cap="none">
                <a:solidFill>
                  <a:srgbClr val="7B7B7B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05" name="Google Shape;105;p30"/>
          <p:cNvSpPr txBox="1"/>
          <p:nvPr>
            <p:ph idx="3" type="body"/>
          </p:nvPr>
        </p:nvSpPr>
        <p:spPr>
          <a:xfrm>
            <a:off x="3230931" y="5003800"/>
            <a:ext cx="17934837" cy="1193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06" name="Google Shape;106;p30"/>
          <p:cNvSpPr txBox="1"/>
          <p:nvPr>
            <p:ph idx="12" type="sldNum"/>
          </p:nvPr>
        </p:nvSpPr>
        <p:spPr>
          <a:xfrm>
            <a:off x="12038888" y="13115925"/>
            <a:ext cx="306224" cy="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showMasterSp="0">
  <p:cSld name="Title &amp; Subtitl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1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109" name="Google Shape;1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0" name="Google Shape;1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ne Line" id="111" name="Google Shape;111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79285" y="7337425"/>
            <a:ext cx="7025431" cy="8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1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13" name="Google Shape;113;p31"/>
          <p:cNvSpPr txBox="1"/>
          <p:nvPr>
            <p:ph type="title"/>
          </p:nvPr>
        </p:nvSpPr>
        <p:spPr>
          <a:xfrm>
            <a:off x="2635845" y="2368550"/>
            <a:ext cx="1911231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14" name="Google Shape;114;p31"/>
          <p:cNvSpPr txBox="1"/>
          <p:nvPr>
            <p:ph idx="2" type="body"/>
          </p:nvPr>
        </p:nvSpPr>
        <p:spPr>
          <a:xfrm>
            <a:off x="2635845" y="7823200"/>
            <a:ext cx="1911231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400"/>
              <a:buFont typeface="Arial"/>
              <a:buNone/>
              <a:defRPr i="1" sz="54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15" name="Google Shape;115;p31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>
  <p:cSld name="Title &amp; Bullet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2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118" name="Google Shape;11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2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21" name="Google Shape;121;p32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22" name="Google Shape;122;p32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23" name="Google Shape;123;p32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bject" showMasterSp="0">
  <p:cSld name="Title &amp; Object 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33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white-diamond.png" id="127" name="Google Shape;12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3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33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white-diamond.png" id="131" name="Google Shape;13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243932"/>
            <a:ext cx="432887" cy="43288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3"/>
          <p:cNvSpPr txBox="1"/>
          <p:nvPr>
            <p:ph idx="2" type="body"/>
          </p:nvPr>
        </p:nvSpPr>
        <p:spPr>
          <a:xfrm>
            <a:off x="2820130" y="3811571"/>
            <a:ext cx="18743740" cy="8077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6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showMasterSp="0">
  <p:cSld name="Title &amp; Subtitle 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4"/>
          <p:cNvSpPr/>
          <p:nvPr/>
        </p:nvSpPr>
        <p:spPr>
          <a:xfrm>
            <a:off x="3028949" y="11328400"/>
            <a:ext cx="18326104" cy="69757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135" name="Google Shape;13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583" y="11508174"/>
            <a:ext cx="324666" cy="324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6" name="Google Shape;13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2138" y="11592051"/>
            <a:ext cx="1279172" cy="17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ne Line" id="137" name="Google Shape;137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65401" y="7225506"/>
            <a:ext cx="5253198" cy="5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4"/>
          <p:cNvSpPr txBox="1"/>
          <p:nvPr>
            <p:ph idx="1" type="body"/>
          </p:nvPr>
        </p:nvSpPr>
        <p:spPr>
          <a:xfrm>
            <a:off x="16260414" y="11499388"/>
            <a:ext cx="2972309" cy="355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8100" lIns="38100" spcFirstLastPara="1" rIns="38100" wrap="square" tIns="381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600"/>
              <a:buFont typeface="Avenir"/>
              <a:buNone/>
              <a:defRPr sz="16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39" name="Google Shape;139;p34"/>
          <p:cNvSpPr txBox="1"/>
          <p:nvPr>
            <p:ph type="title"/>
          </p:nvPr>
        </p:nvSpPr>
        <p:spPr>
          <a:xfrm>
            <a:off x="5024883" y="3490912"/>
            <a:ext cx="14334233" cy="3486151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38100" wrap="square" tIns="381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9800"/>
              <a:buFont typeface="Avenir"/>
              <a:buNone/>
              <a:defRPr sz="9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40" name="Google Shape;140;p34"/>
          <p:cNvSpPr txBox="1"/>
          <p:nvPr>
            <p:ph idx="2" type="body"/>
          </p:nvPr>
        </p:nvSpPr>
        <p:spPr>
          <a:xfrm>
            <a:off x="5024883" y="7581900"/>
            <a:ext cx="14334233" cy="1190626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Arial"/>
              <a:buNone/>
              <a:defRPr i="1" sz="52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Arial"/>
              <a:buNone/>
              <a:defRPr i="1" sz="52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Arial"/>
              <a:buNone/>
              <a:defRPr i="1" sz="52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Arial"/>
              <a:buNone/>
              <a:defRPr i="1" sz="52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Arial"/>
              <a:buNone/>
              <a:defRPr i="1" sz="5200">
                <a:solidFill>
                  <a:srgbClr val="7B7B7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12017095" y="11520026"/>
            <a:ext cx="349810" cy="355601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bject" showMasterSp="0">
  <p:cSld name="Title &amp; Object 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/>
          <p:nvPr/>
        </p:nvSpPr>
        <p:spPr>
          <a:xfrm>
            <a:off x="3028949" y="11328400"/>
            <a:ext cx="18326104" cy="69757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4" name="Google Shape;144;p35"/>
          <p:cNvSpPr txBox="1"/>
          <p:nvPr>
            <p:ph idx="1" type="body"/>
          </p:nvPr>
        </p:nvSpPr>
        <p:spPr>
          <a:xfrm>
            <a:off x="16260414" y="11499388"/>
            <a:ext cx="2972309" cy="355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8100" lIns="38100" spcFirstLastPara="1" rIns="38100" wrap="square" tIns="381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600"/>
              <a:buFont typeface="Avenir"/>
              <a:buNone/>
              <a:defRPr sz="16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white-diamond.png" id="145" name="Google Shape;14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583" y="11508174"/>
            <a:ext cx="324666" cy="324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2138" y="11592051"/>
            <a:ext cx="1279172" cy="17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>
            <p:ph idx="12" type="sldNum"/>
          </p:nvPr>
        </p:nvSpPr>
        <p:spPr>
          <a:xfrm>
            <a:off x="12017095" y="11520026"/>
            <a:ext cx="349810" cy="355601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  <p:sp>
        <p:nvSpPr>
          <p:cNvPr id="148" name="Google Shape;148;p35"/>
          <p:cNvSpPr txBox="1"/>
          <p:nvPr>
            <p:ph type="title"/>
          </p:nvPr>
        </p:nvSpPr>
        <p:spPr>
          <a:xfrm>
            <a:off x="5024882" y="2639242"/>
            <a:ext cx="14334236" cy="1255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000"/>
              <a:buFont typeface="Avenir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white-diamond.png" id="149" name="Google Shape;14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583" y="1897448"/>
            <a:ext cx="324666" cy="32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5"/>
          <p:cNvSpPr txBox="1"/>
          <p:nvPr>
            <p:ph idx="2" type="body"/>
          </p:nvPr>
        </p:nvSpPr>
        <p:spPr>
          <a:xfrm>
            <a:off x="5163097" y="4573178"/>
            <a:ext cx="14057806" cy="605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>
  <p:cSld name="Title &amp; Bullets 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6"/>
          <p:cNvSpPr/>
          <p:nvPr/>
        </p:nvSpPr>
        <p:spPr>
          <a:xfrm>
            <a:off x="3028949" y="11328400"/>
            <a:ext cx="18326104" cy="69757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153" name="Google Shape;15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583" y="11508174"/>
            <a:ext cx="324666" cy="324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4" name="Google Shape;154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2138" y="11592051"/>
            <a:ext cx="1279172" cy="17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6"/>
          <p:cNvSpPr txBox="1"/>
          <p:nvPr>
            <p:ph idx="1" type="body"/>
          </p:nvPr>
        </p:nvSpPr>
        <p:spPr>
          <a:xfrm>
            <a:off x="16714120" y="11499388"/>
            <a:ext cx="2518602" cy="355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8100" lIns="38100" spcFirstLastPara="1" rIns="38100" wrap="square" tIns="381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600"/>
              <a:buFont typeface="Avenir"/>
              <a:buNone/>
              <a:defRPr sz="16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56" name="Google Shape;156;p36"/>
          <p:cNvSpPr txBox="1"/>
          <p:nvPr>
            <p:ph type="title"/>
          </p:nvPr>
        </p:nvSpPr>
        <p:spPr>
          <a:xfrm>
            <a:off x="5024882" y="2639242"/>
            <a:ext cx="14334236" cy="1255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000"/>
              <a:buFont typeface="Avenir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57" name="Google Shape;157;p36"/>
          <p:cNvSpPr txBox="1"/>
          <p:nvPr>
            <p:ph idx="2" type="body"/>
          </p:nvPr>
        </p:nvSpPr>
        <p:spPr>
          <a:xfrm>
            <a:off x="5159061" y="4416985"/>
            <a:ext cx="14065876" cy="6346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66725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750"/>
              <a:buFont typeface="Gill Sans"/>
              <a:buChar char="๏"/>
              <a:defRPr sz="5000">
                <a:latin typeface="Gill Sans"/>
                <a:ea typeface="Gill Sans"/>
                <a:cs typeface="Gill Sans"/>
                <a:sym typeface="Gill Sans"/>
              </a:defRPr>
            </a:lvl1pPr>
            <a:lvl2pPr indent="-57785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500"/>
              <a:buFont typeface="Gill Sans"/>
              <a:buChar char="•"/>
              <a:defRPr sz="4400">
                <a:latin typeface="Gill Sans"/>
                <a:ea typeface="Gill Sans"/>
                <a:cs typeface="Gill Sans"/>
                <a:sym typeface="Gill Sans"/>
              </a:defRPr>
            </a:lvl2pPr>
            <a:lvl3pPr indent="-40005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700"/>
              <a:buFont typeface="Gill Sans"/>
              <a:buChar char="•"/>
              <a:defRPr sz="3600">
                <a:latin typeface="Gill Sans"/>
                <a:ea typeface="Gill Sans"/>
                <a:cs typeface="Gill Sans"/>
                <a:sym typeface="Gill Sans"/>
              </a:defRPr>
            </a:lvl3pPr>
            <a:lvl4pPr indent="-37147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250"/>
              <a:buFont typeface="Gill Sans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lvl4pPr>
            <a:lvl5pPr indent="-37147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250"/>
              <a:buFont typeface="Gill Sans"/>
              <a:buChar char="•"/>
              <a:defRPr i="1" sz="30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58" name="Google Shape;158;p36"/>
          <p:cNvSpPr txBox="1"/>
          <p:nvPr>
            <p:ph idx="12" type="sldNum"/>
          </p:nvPr>
        </p:nvSpPr>
        <p:spPr>
          <a:xfrm>
            <a:off x="12017095" y="11520026"/>
            <a:ext cx="349810" cy="355601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nir"/>
              <a:buNone/>
              <a:defRPr sz="16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 2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1" name="Google Shape;161;p37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white-diamond.png" id="162" name="Google Shape;16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3" name="Google Shape;163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7"/>
          <p:cNvSpPr txBox="1"/>
          <p:nvPr>
            <p:ph idx="2" type="body"/>
          </p:nvPr>
        </p:nvSpPr>
        <p:spPr>
          <a:xfrm>
            <a:off x="2387600" y="8064500"/>
            <a:ext cx="19621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7B7B"/>
              </a:buClr>
              <a:buSzPts val="2800"/>
              <a:buFont typeface="Avenir"/>
              <a:buNone/>
              <a:defRPr sz="2800" cap="none">
                <a:solidFill>
                  <a:srgbClr val="7B7B7B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65" name="Google Shape;165;p37"/>
          <p:cNvSpPr txBox="1"/>
          <p:nvPr>
            <p:ph idx="3" type="body"/>
          </p:nvPr>
        </p:nvSpPr>
        <p:spPr>
          <a:xfrm>
            <a:off x="3230931" y="5003800"/>
            <a:ext cx="17934837" cy="1193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66" name="Google Shape;166;p37"/>
          <p:cNvSpPr txBox="1"/>
          <p:nvPr>
            <p:ph idx="12" type="sldNum"/>
          </p:nvPr>
        </p:nvSpPr>
        <p:spPr>
          <a:xfrm>
            <a:off x="12038888" y="13115925"/>
            <a:ext cx="306224" cy="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>
  <p:cSld name="Title &amp; Bullets 3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8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169" name="Google Shape;16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0" name="Google Shape;170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8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72" name="Google Shape;172;p38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173" name="Google Shape;173;p38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74" name="Google Shape;174;p38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bject" showMasterSp="0">
  <p:cSld name="Title &amp; Object 4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18221494" y="13074034"/>
            <a:ext cx="33581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white-diamond.png" id="178" name="Google Shape;17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9" name="Google Shape;17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9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39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white-diamond.png" id="182" name="Google Shape;18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243932"/>
            <a:ext cx="432887" cy="43288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9"/>
          <p:cNvSpPr txBox="1"/>
          <p:nvPr>
            <p:ph idx="2" type="body"/>
          </p:nvPr>
        </p:nvSpPr>
        <p:spPr>
          <a:xfrm>
            <a:off x="2820130" y="3811571"/>
            <a:ext cx="18743740" cy="8077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on Left">
  <p:cSld name="Title &amp; Bullets on Lef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2" type="body"/>
          </p:nvPr>
        </p:nvSpPr>
        <p:spPr>
          <a:xfrm>
            <a:off x="2814749" y="3603314"/>
            <a:ext cx="8912759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11972840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17"/>
          <p:cNvSpPr txBox="1"/>
          <p:nvPr>
            <p:ph idx="3" type="body"/>
          </p:nvPr>
        </p:nvSpPr>
        <p:spPr>
          <a:xfrm>
            <a:off x="12614312" y="3579745"/>
            <a:ext cx="8912759" cy="2506009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4" type="body"/>
          </p:nvPr>
        </p:nvSpPr>
        <p:spPr>
          <a:xfrm>
            <a:off x="12975349" y="3948051"/>
            <a:ext cx="8190686" cy="2036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5" type="body"/>
          </p:nvPr>
        </p:nvSpPr>
        <p:spPr>
          <a:xfrm>
            <a:off x="12614312" y="6563776"/>
            <a:ext cx="8912759" cy="3063593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6" type="body"/>
          </p:nvPr>
        </p:nvSpPr>
        <p:spPr>
          <a:xfrm>
            <a:off x="12975349" y="6879864"/>
            <a:ext cx="8190686" cy="2721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type="title"/>
          </p:nvPr>
        </p:nvSpPr>
        <p:spPr>
          <a:xfrm>
            <a:off x="2841773" y="1233672"/>
            <a:ext cx="18700454" cy="1698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on Left" showMasterSp="0">
  <p:cSld name="Title &amp; Bullets on Left 2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" name="Google Shape;34;p18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pic>
        <p:nvPicPr>
          <p:cNvPr descr="white-diamond.png" id="35" name="Google Shape;3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6" name="Google Shape;3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8"/>
          <p:cNvSpPr txBox="1"/>
          <p:nvPr>
            <p:ph idx="2" type="body"/>
          </p:nvPr>
        </p:nvSpPr>
        <p:spPr>
          <a:xfrm>
            <a:off x="2814749" y="3603314"/>
            <a:ext cx="8912759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762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3900"/>
              <a:buFont typeface="Gill Sans"/>
              <a:buChar char="๏"/>
              <a:defRPr sz="5200">
                <a:latin typeface="Gill Sans"/>
                <a:ea typeface="Gill Sans"/>
                <a:cs typeface="Gill Sans"/>
                <a:sym typeface="Gill Sans"/>
              </a:defRPr>
            </a:lvl1pPr>
            <a:lvl2pPr indent="-5937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750"/>
              <a:buFont typeface="Gill Sans"/>
              <a:buChar char="•"/>
              <a:defRPr sz="4600">
                <a:latin typeface="Gill Sans"/>
                <a:ea typeface="Gill Sans"/>
                <a:cs typeface="Gill Sans"/>
                <a:sym typeface="Gill Sans"/>
              </a:defRPr>
            </a:lvl2pPr>
            <a:lvl3pPr indent="-40957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850"/>
              <a:buFont typeface="Gill Sans"/>
              <a:buChar char="•"/>
              <a:defRPr sz="3800">
                <a:latin typeface="Gill Sans"/>
                <a:ea typeface="Gill Sans"/>
                <a:cs typeface="Gill Sans"/>
                <a:sym typeface="Gill Sans"/>
              </a:defRPr>
            </a:lvl3pPr>
            <a:lvl4pPr indent="-3810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sz="3200">
                <a:latin typeface="Gill Sans"/>
                <a:ea typeface="Gill Sans"/>
                <a:cs typeface="Gill Sans"/>
                <a:sym typeface="Gill Sans"/>
              </a:defRPr>
            </a:lvl4pPr>
            <a:lvl5pPr indent="-3810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2400"/>
              <a:buFont typeface="Gill Sans"/>
              <a:buChar char="•"/>
              <a:defRPr i="1" sz="3200"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2" type="sldNum"/>
          </p:nvPr>
        </p:nvSpPr>
        <p:spPr>
          <a:xfrm>
            <a:off x="11972840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18"/>
          <p:cNvSpPr txBox="1"/>
          <p:nvPr>
            <p:ph idx="3" type="body"/>
          </p:nvPr>
        </p:nvSpPr>
        <p:spPr>
          <a:xfrm>
            <a:off x="12614312" y="3579745"/>
            <a:ext cx="8912759" cy="2506009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4" type="body"/>
          </p:nvPr>
        </p:nvSpPr>
        <p:spPr>
          <a:xfrm>
            <a:off x="12975349" y="3948051"/>
            <a:ext cx="8190686" cy="2036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5" type="body"/>
          </p:nvPr>
        </p:nvSpPr>
        <p:spPr>
          <a:xfrm>
            <a:off x="12614312" y="6563776"/>
            <a:ext cx="8912759" cy="3063593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6" type="body"/>
          </p:nvPr>
        </p:nvSpPr>
        <p:spPr>
          <a:xfrm>
            <a:off x="12975349" y="6879864"/>
            <a:ext cx="8190686" cy="2721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type="title"/>
          </p:nvPr>
        </p:nvSpPr>
        <p:spPr>
          <a:xfrm>
            <a:off x="2841773" y="1233672"/>
            <a:ext cx="18700454" cy="1698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/>
          <p:nvPr>
            <p:ph idx="2" type="pic"/>
          </p:nvPr>
        </p:nvSpPr>
        <p:spPr>
          <a:xfrm>
            <a:off x="0" y="0"/>
            <a:ext cx="24384001" cy="16264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6" name="Google Shape;46;p19"/>
          <p:cNvSpPr txBox="1"/>
          <p:nvPr>
            <p:ph idx="12" type="sldNum"/>
          </p:nvPr>
        </p:nvSpPr>
        <p:spPr>
          <a:xfrm>
            <a:off x="12032538" y="13081000"/>
            <a:ext cx="306224" cy="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type="title"/>
          </p:nvPr>
        </p:nvSpPr>
        <p:spPr>
          <a:xfrm>
            <a:off x="1778000" y="4152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bject">
  <p:cSld name="Title &amp; Objec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1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1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white-diamond.png" id="55" name="Google Shape;5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71445" y="243932"/>
            <a:ext cx="432887" cy="43288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"/>
          <p:cNvSpPr txBox="1"/>
          <p:nvPr>
            <p:ph idx="2" type="body"/>
          </p:nvPr>
        </p:nvSpPr>
        <p:spPr>
          <a:xfrm>
            <a:off x="2820130" y="3811571"/>
            <a:ext cx="18743740" cy="8077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2" type="sldNum"/>
          </p:nvPr>
        </p:nvSpPr>
        <p:spPr>
          <a:xfrm>
            <a:off x="12038888" y="13124834"/>
            <a:ext cx="306224" cy="317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22"/>
          <p:cNvSpPr txBox="1"/>
          <p:nvPr>
            <p:ph idx="2" type="body"/>
          </p:nvPr>
        </p:nvSpPr>
        <p:spPr>
          <a:xfrm>
            <a:off x="2855459" y="1027694"/>
            <a:ext cx="18673081" cy="10897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de">
  <p:cSld name="Title &amp; Cod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1800"/>
              <a:buFont typeface="Avenir"/>
              <a:buNone/>
              <a:defRPr sz="1800" cap="none">
                <a:solidFill>
                  <a:srgbClr val="FFFFFF"/>
                </a:solidFill>
              </a:defRPr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23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white-diamond.png" id="65" name="Google Shape;6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71445" y="243932"/>
            <a:ext cx="432887" cy="43288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3"/>
          <p:cNvSpPr txBox="1"/>
          <p:nvPr>
            <p:ph idx="2" type="body"/>
          </p:nvPr>
        </p:nvSpPr>
        <p:spPr>
          <a:xfrm>
            <a:off x="4440827" y="4150709"/>
            <a:ext cx="15502346" cy="4419255"/>
          </a:xfrm>
          <a:prstGeom prst="rect">
            <a:avLst/>
          </a:prstGeom>
          <a:solidFill>
            <a:srgbClr val="EFF1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3" type="body"/>
          </p:nvPr>
        </p:nvSpPr>
        <p:spPr>
          <a:xfrm>
            <a:off x="5315199" y="4679304"/>
            <a:ext cx="13753603" cy="3936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4325" lvl="0" marL="457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1pPr>
            <a:lvl2pPr indent="-314325" lvl="1" marL="914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2pPr>
            <a:lvl3pPr indent="-314325" lvl="2" marL="1371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3pPr>
            <a:lvl4pPr indent="-314325" lvl="3" marL="1828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4pPr>
            <a:lvl5pPr indent="-314325" lvl="4" marL="22860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5pPr>
            <a:lvl6pPr indent="-314325" lvl="5" marL="27432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6pPr>
            <a:lvl7pPr indent="-314325" lvl="6" marL="32004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7pPr>
            <a:lvl8pPr indent="-314325" lvl="7" marL="36576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8pPr>
            <a:lvl9pPr indent="-314325" lvl="8" marL="411480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0.xml"/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26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2.xml"/><Relationship Id="rId28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white-diamond.png" id="7" name="Google Shape;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" name="Google Shape;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4"/>
          <p:cNvSpPr txBox="1"/>
          <p:nvPr>
            <p:ph idx="12" type="sldNum"/>
          </p:nvPr>
        </p:nvSpPr>
        <p:spPr>
          <a:xfrm>
            <a:off x="12038888" y="13124834"/>
            <a:ext cx="306224" cy="317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  <a:defRPr b="0" i="0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4"/>
          <p:cNvSpPr txBox="1"/>
          <p:nvPr>
            <p:ph type="title"/>
          </p:nvPr>
        </p:nvSpPr>
        <p:spPr>
          <a:xfrm>
            <a:off x="1689100" y="9525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1689100" y="3238500"/>
            <a:ext cx="21005799" cy="92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704850" lvl="0" marL="4572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704850" lvl="1" marL="9144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704850" lvl="2" marL="13716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704850" lvl="3" marL="18288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704850" lvl="4" marL="22860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704850" lvl="5" marL="27432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704850" lvl="6" marL="32004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704850" lvl="7" marL="36576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704850" lvl="8" marL="4114800" marR="0" rtl="0" algn="ctr">
              <a:lnSpc>
                <a:spcPct val="100000"/>
              </a:lnSpc>
              <a:spcBef>
                <a:spcPts val="5200"/>
              </a:spcBef>
              <a:spcAft>
                <a:spcPts val="0"/>
              </a:spcAft>
              <a:buClr>
                <a:srgbClr val="3E3E3E"/>
              </a:buClr>
              <a:buSzPts val="7500"/>
              <a:buFont typeface="Avenir"/>
              <a:buChar char="•"/>
              <a:defRPr b="0" i="0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rojecteuler.net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eamtreehouse.com/" TargetMode="External"/><Relationship Id="rId4" Type="http://schemas.openxmlformats.org/officeDocument/2006/relationships/hyperlink" Target="https://www.codeschool.com/" TargetMode="External"/><Relationship Id="rId5" Type="http://schemas.openxmlformats.org/officeDocument/2006/relationships/hyperlink" Target="https://www.codecademy.com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hyperlink" Target="mailto:admissions@fullstackacademy.com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hyperlink" Target="http://repl.it" TargetMode="External"/><Relationship Id="rId7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hyperlink" Target="http://eloquentjavascript.net/" TargetMode="External"/><Relationship Id="rId7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codewar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tile algn="tl" flip="none" tx="0" sx="100000" ty="0" sy="100000"/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189" name="Google Shape;189;p1"/>
          <p:cNvSpPr txBox="1"/>
          <p:nvPr>
            <p:ph idx="4294967295" type="ctrTitle"/>
          </p:nvPr>
        </p:nvSpPr>
        <p:spPr>
          <a:xfrm>
            <a:off x="2635845" y="5050323"/>
            <a:ext cx="19112310" cy="196642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10000"/>
              <a:buFont typeface="Avenir"/>
              <a:buNone/>
            </a:pPr>
            <a:r>
              <a:rPr b="0" i="0" lang="en-US" sz="10000" u="none" cap="none" strike="noStrike">
                <a:solidFill>
                  <a:srgbClr val="3E3E3E"/>
                </a:solidFill>
                <a:latin typeface="Avenir"/>
                <a:ea typeface="Avenir"/>
                <a:cs typeface="Avenir"/>
                <a:sym typeface="Avenir"/>
              </a:rPr>
              <a:t>Next Steps</a:t>
            </a:r>
            <a:endParaRPr/>
          </a:p>
        </p:txBody>
      </p:sp>
      <p:sp>
        <p:nvSpPr>
          <p:cNvPr id="190" name="Google Shape;190;p1"/>
          <p:cNvSpPr txBox="1"/>
          <p:nvPr>
            <p:ph idx="12" type="sldNum"/>
          </p:nvPr>
        </p:nvSpPr>
        <p:spPr>
          <a:xfrm>
            <a:off x="12061469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0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79" name="Google Shape;279;p10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1595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Assessments test coding ability, but they also test logic/mathematical thinking.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Some takers report feeling comfortable with the coding concepts, but not with some of the analytical problem solving that was required.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Project Euler is a great source for math-oriented problems, including algorithmic problems.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0" name="Google Shape;280;p10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81" name="Google Shape;281;p10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Continued Practice: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Project Euler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87" name="Google Shape;287;p11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08203" lvl="0" marL="622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One of the best ways to stay motivated and continue learning is to work on a personal project.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08203" lvl="0" marL="622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Build a portfolio site, tic tac toe (in a browser window), sudoku solution - making it real, conways game of life, build a cool node project (text a number it texts a group of friends for you)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08203" lvl="0" marL="622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Some resources for that are: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b="1" lang="en-US" sz="3600">
                <a:latin typeface="Avenir"/>
                <a:ea typeface="Avenir"/>
                <a:cs typeface="Avenir"/>
                <a:sym typeface="Avenir"/>
              </a:rPr>
              <a:t>1. </a:t>
            </a:r>
            <a:r>
              <a:rPr b="1" lang="en-US" sz="36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3"/>
              </a:rPr>
              <a:t>Team Treehouse</a:t>
            </a:r>
            <a:endParaRPr b="1"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b="1" lang="en-US" sz="3600">
                <a:latin typeface="Avenir"/>
                <a:ea typeface="Avenir"/>
                <a:cs typeface="Avenir"/>
                <a:sym typeface="Avenir"/>
              </a:rPr>
              <a:t>2. </a:t>
            </a:r>
            <a:r>
              <a:rPr b="1" lang="en-US" sz="36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4"/>
              </a:rPr>
              <a:t>Code School</a:t>
            </a:r>
            <a:endParaRPr b="1"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b="1" lang="en-US" sz="3600">
                <a:latin typeface="Avenir"/>
                <a:ea typeface="Avenir"/>
                <a:cs typeface="Avenir"/>
                <a:sym typeface="Avenir"/>
              </a:rPr>
              <a:t>3. </a:t>
            </a:r>
            <a:r>
              <a:rPr b="1" lang="en-US" sz="36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Codecademy</a:t>
            </a:r>
            <a:endParaRPr b="1"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b="1" lang="en-US" sz="3600">
                <a:latin typeface="Avenir"/>
                <a:ea typeface="Avenir"/>
                <a:cs typeface="Avenir"/>
                <a:sym typeface="Avenir"/>
              </a:rPr>
              <a:t>4. freeCodeCamp</a:t>
            </a:r>
            <a:endParaRPr b="1"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11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89" name="Google Shape;289;p11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Continued Practice: Personal Project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tile algn="tl" flip="none" tx="0" sx="100000" ty="0" sy="100000"/>
        </a:blip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2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95" name="Google Shape;295;p12"/>
          <p:cNvSpPr txBox="1"/>
          <p:nvPr>
            <p:ph idx="2" type="body"/>
          </p:nvPr>
        </p:nvSpPr>
        <p:spPr>
          <a:xfrm>
            <a:off x="2814750" y="3603326"/>
            <a:ext cx="18754500" cy="7713300"/>
          </a:xfrm>
          <a:prstGeom prst="rect">
            <a:avLst/>
          </a:prstGeom>
          <a:solidFill>
            <a:srgbClr val="FFFFFF">
              <a:alpha val="94509"/>
            </a:srgbClr>
          </a:solidFill>
          <a:ln cap="flat" cmpd="sng" w="50800">
            <a:solidFill>
              <a:srgbClr val="000000">
                <a:alpha val="9450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Step One: Take No-Risk Assessment at the end of BCP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Step Two: Submit Application (and take Stage 1 Assessment if needed)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Step Three (if invited): Technical Interview via Skype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Decisions can be returned in as little as 3-5 business days after completing the admissions process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For any further questions, email </a:t>
            </a:r>
            <a:r>
              <a:rPr lang="en-US" sz="36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4"/>
              </a:rPr>
              <a:t>admissions@fullstackacademy.com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6" name="Google Shape;296;p12"/>
          <p:cNvSpPr txBox="1"/>
          <p:nvPr>
            <p:ph idx="12" type="sldNum"/>
          </p:nvPr>
        </p:nvSpPr>
        <p:spPr>
          <a:xfrm>
            <a:off x="11988088" y="13074034"/>
            <a:ext cx="407824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97" name="Google Shape;297;p12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solidFill>
            <a:srgbClr val="FFFFFF">
              <a:alpha val="94901"/>
            </a:srgbClr>
          </a:solidFill>
          <a:ln cap="flat" cmpd="sng" w="50800">
            <a:solidFill>
              <a:srgbClr val="000000">
                <a:alpha val="9490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Admissions Info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02" name="Google Shape;302;p13"/>
          <p:cNvPicPr preferRelativeResize="0"/>
          <p:nvPr/>
        </p:nvPicPr>
        <p:blipFill rotWithShape="1">
          <a:blip r:embed="rId3">
            <a:alphaModFix amt="77979"/>
          </a:blip>
          <a:srcRect b="0" l="0" r="0" t="0"/>
          <a:stretch/>
        </p:blipFill>
        <p:spPr>
          <a:xfrm>
            <a:off x="-1412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3"/>
          <p:cNvSpPr txBox="1"/>
          <p:nvPr>
            <p:ph idx="4294967295" type="body"/>
          </p:nvPr>
        </p:nvSpPr>
        <p:spPr>
          <a:xfrm>
            <a:off x="3663864" y="2627157"/>
            <a:ext cx="11321183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Gill Sans"/>
              <a:buNone/>
            </a:pPr>
            <a:r>
              <a:rPr b="1" lang="en-US" sz="6000">
                <a:latin typeface="Avenir"/>
                <a:ea typeface="Avenir"/>
                <a:cs typeface="Avenir"/>
                <a:sym typeface="Avenir"/>
              </a:rPr>
              <a:t>Talent is a pursued interest. Anything that you're willing to practice, you can do.</a:t>
            </a:r>
            <a:endParaRPr b="1" sz="6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Gill Sans"/>
              <a:buNone/>
            </a:pPr>
            <a:r>
              <a:t/>
            </a:r>
            <a:endParaRPr b="1" sz="6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BEBEBE"/>
              </a:buClr>
              <a:buSzPts val="5200"/>
              <a:buFont typeface="Gill Sans"/>
              <a:buNone/>
            </a:pPr>
            <a:r>
              <a:rPr b="1" lang="en-US" sz="6000">
                <a:latin typeface="Avenir"/>
                <a:ea typeface="Avenir"/>
                <a:cs typeface="Avenir"/>
                <a:sym typeface="Avenir"/>
              </a:rPr>
              <a:t>- Bob Ross</a:t>
            </a:r>
            <a:endParaRPr b="1" sz="60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196" name="Google Shape;196;p2"/>
          <p:cNvSpPr txBox="1"/>
          <p:nvPr>
            <p:ph idx="2" type="body"/>
          </p:nvPr>
        </p:nvSpPr>
        <p:spPr>
          <a:xfrm>
            <a:off x="36520" y="2318722"/>
            <a:ext cx="12934357" cy="101136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1595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Full-Time Web Development Immersive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17 weeks (4 weeks part-time &amp; remote, 13 weeks on campus)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Part-Time Web Development Immersive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26 weeks (4 weeks part-time &amp; remote, 22 weeks on campus)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Grace Hopper Program/Track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For those who identify as female +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17 weeks (4 weeks part-time &amp; remote, 13 weeks on campus)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Same curriculum as FT co-ed program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72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Deferred-tuition model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7" name="Google Shape;197;p2"/>
          <p:cNvSpPr txBox="1"/>
          <p:nvPr>
            <p:ph idx="12" type="sldNum"/>
          </p:nvPr>
        </p:nvSpPr>
        <p:spPr>
          <a:xfrm>
            <a:off x="12061469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198" name="Google Shape;198;p2"/>
          <p:cNvSpPr txBox="1"/>
          <p:nvPr>
            <p:ph type="title"/>
          </p:nvPr>
        </p:nvSpPr>
        <p:spPr>
          <a:xfrm>
            <a:off x="7538501" y="286900"/>
            <a:ext cx="9306998" cy="164567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Fullstack Academy</a:t>
            </a:r>
            <a:endParaRPr/>
          </a:p>
        </p:txBody>
      </p:sp>
      <p:grpSp>
        <p:nvGrpSpPr>
          <p:cNvPr id="199" name="Google Shape;199;p2"/>
          <p:cNvGrpSpPr/>
          <p:nvPr/>
        </p:nvGrpSpPr>
        <p:grpSpPr>
          <a:xfrm>
            <a:off x="12914821" y="2775922"/>
            <a:ext cx="11222799" cy="9859668"/>
            <a:chOff x="0" y="0"/>
            <a:chExt cx="11222798" cy="9859667"/>
          </a:xfrm>
        </p:grpSpPr>
        <p:pic>
          <p:nvPicPr>
            <p:cNvPr descr="P1022818.RW2" id="200" name="Google Shape;200;p2"/>
            <p:cNvPicPr preferRelativeResize="0"/>
            <p:nvPr/>
          </p:nvPicPr>
          <p:blipFill rotWithShape="1">
            <a:blip r:embed="rId3">
              <a:alphaModFix/>
            </a:blip>
            <a:srcRect b="0" l="4251" r="4250" t="0"/>
            <a:stretch/>
          </p:blipFill>
          <p:spPr>
            <a:xfrm>
              <a:off x="0" y="0"/>
              <a:ext cx="11222798" cy="91992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1" name="Google Shape;201;p2"/>
            <p:cNvSpPr/>
            <p:nvPr/>
          </p:nvSpPr>
          <p:spPr>
            <a:xfrm>
              <a:off x="0" y="9275466"/>
              <a:ext cx="11222798" cy="584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Gill Sans"/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07" name="Google Shape;207;p3"/>
          <p:cNvSpPr txBox="1"/>
          <p:nvPr>
            <p:ph idx="2" type="body"/>
          </p:nvPr>
        </p:nvSpPr>
        <p:spPr>
          <a:xfrm>
            <a:off x="2814749" y="3405421"/>
            <a:ext cx="18754502" cy="8461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08203" lvl="0" marL="622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Program Structure (for all programs)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08203" lvl="0" marL="622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Foundations: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HTML, CSS, web development environment, advanced JavaScript Closure, scoping, prototypal inheritance, recursion, intro to front-end &amp; back-end development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08203" lvl="0" marL="622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Junior Phase: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Front-end development, back-end development, and databases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08203" lvl="0" marL="622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Senior Phase: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Also called “project phase” 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3077" lvl="1" marL="12446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1) E-Commerce website, 2) personal project, 3) capstone group project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8" name="Google Shape;208;p3"/>
          <p:cNvSpPr txBox="1"/>
          <p:nvPr>
            <p:ph idx="12" type="sldNum"/>
          </p:nvPr>
        </p:nvSpPr>
        <p:spPr>
          <a:xfrm>
            <a:off x="12061469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09" name="Google Shape;209;p3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22860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Fullstack Academy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15" name="Google Shape;215;p4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573341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BCP: Practice Assessment 1 — a true practice test!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Solution video and code are available on LearnDot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100% Practice- Fullstack will NEVER look at submissions of this test 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573341" lvl="0" marL="5651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No-Risk Assessment — a “practice” test that can count towards admissions if you do well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Of no risk to you!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Available on LearnDot for you to take after class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Fullstack WILL look at submissions for this assessment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If you do well, you may be offered an opportunity to skip the regular assessment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68868" lvl="1" marL="11303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If you don’t do as well/need more practice, you’ll still need to take the regular admissions assessment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6" name="Google Shape;216;p4"/>
          <p:cNvSpPr txBox="1"/>
          <p:nvPr>
            <p:ph idx="12" type="sldNum"/>
          </p:nvPr>
        </p:nvSpPr>
        <p:spPr>
          <a:xfrm>
            <a:off x="12061469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17" name="Google Shape;217;p4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Assessments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3" name="Google Shape;223;p5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pic>
        <p:nvPicPr>
          <p:cNvPr descr="white-diamond.png" id="224" name="Google Shape;22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5" name="Google Shape;22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5"/>
          <p:cNvSpPr txBox="1"/>
          <p:nvPr>
            <p:ph idx="2" type="body"/>
          </p:nvPr>
        </p:nvSpPr>
        <p:spPr>
          <a:xfrm>
            <a:off x="308107" y="3700880"/>
            <a:ext cx="12605400" cy="6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We offer practice assessments because: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84964" lvl="1" marL="1256489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Working in HackerRank is different from working in </a:t>
            </a:r>
            <a:r>
              <a:rPr lang="en-US" sz="36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6"/>
              </a:rPr>
              <a:t>repl.it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84964" lvl="1" marL="1256489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Working on your own is different from working with a partner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84964" lvl="1" marL="1256489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Working with a time limit is different from working at your own pace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7" name="Google Shape;227;p5"/>
          <p:cNvSpPr txBox="1"/>
          <p:nvPr>
            <p:ph idx="12" type="sldNum"/>
          </p:nvPr>
        </p:nvSpPr>
        <p:spPr>
          <a:xfrm>
            <a:off x="12046221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28" name="Google Shape;228;p5"/>
          <p:cNvSpPr txBox="1"/>
          <p:nvPr>
            <p:ph type="title"/>
          </p:nvPr>
        </p:nvSpPr>
        <p:spPr>
          <a:xfrm>
            <a:off x="2841773" y="759307"/>
            <a:ext cx="18700454" cy="1698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Practice Assessments: Why?</a:t>
            </a:r>
            <a:endParaRPr/>
          </a:p>
        </p:txBody>
      </p:sp>
      <p:grpSp>
        <p:nvGrpSpPr>
          <p:cNvPr id="229" name="Google Shape;229;p5"/>
          <p:cNvGrpSpPr/>
          <p:nvPr/>
        </p:nvGrpSpPr>
        <p:grpSpPr>
          <a:xfrm>
            <a:off x="14643100" y="4051104"/>
            <a:ext cx="9126301" cy="5918314"/>
            <a:chOff x="0" y="0"/>
            <a:chExt cx="9126300" cy="5918313"/>
          </a:xfrm>
        </p:grpSpPr>
        <p:pic>
          <p:nvPicPr>
            <p:cNvPr descr="AdobeStock_172303251.jpeg" id="230" name="Google Shape;230;p5"/>
            <p:cNvPicPr preferRelativeResize="0"/>
            <p:nvPr/>
          </p:nvPicPr>
          <p:blipFill rotWithShape="1">
            <a:blip r:embed="rId7">
              <a:alphaModFix/>
            </a:blip>
            <a:srcRect b="3868" l="0" r="0" t="3869"/>
            <a:stretch/>
          </p:blipFill>
          <p:spPr>
            <a:xfrm>
              <a:off x="0" y="0"/>
              <a:ext cx="9126199" cy="56137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1" name="Google Shape;231;p5"/>
            <p:cNvSpPr/>
            <p:nvPr/>
          </p:nvSpPr>
          <p:spPr>
            <a:xfrm>
              <a:off x="0" y="5690013"/>
              <a:ext cx="9126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Gill Sans"/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7" name="Google Shape;237;p6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pic>
        <p:nvPicPr>
          <p:cNvPr descr="white-diamond.png" id="238" name="Google Shape;23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9" name="Google Shape;23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6"/>
          <p:cNvSpPr txBox="1"/>
          <p:nvPr>
            <p:ph idx="2" type="body"/>
          </p:nvPr>
        </p:nvSpPr>
        <p:spPr>
          <a:xfrm>
            <a:off x="2814749" y="3603314"/>
            <a:ext cx="19462938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596582" lvl="0" marL="603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HackerRank is widely-used among bootcamps and employers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596582" lvl="0" marL="60325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HackerRank: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72145" lvl="1" marL="119366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Provides you with a tour describing its features the first time you use it. Take the tour! It doesn't count against your allotted time.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72145" lvl="1" marL="119366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Calls your code for you, passing in test cases as the arguments for your function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72145" lvl="1" marL="119366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Hides your console.log()s, and the output of your function, for SOME of the test cases (prevents anyone from passing all tests trivially)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72145" lvl="1" marL="119366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Prevents you from opening up another browser window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77701" lvl="1" marL="119366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600"/>
              <a:buFont typeface="Gill Sans"/>
              <a:buChar char="•"/>
            </a:pPr>
            <a:r>
              <a:rPr lang="en-US" sz="3600">
                <a:solidFill>
                  <a:schemeClr val="accent5"/>
                </a:solidFill>
                <a:latin typeface="Avenir"/>
                <a:ea typeface="Avenir"/>
                <a:cs typeface="Avenir"/>
                <a:sym typeface="Avenir"/>
              </a:rPr>
              <a:t>DO NOT</a:t>
            </a:r>
            <a:r>
              <a:rPr b="1" lang="en-US" sz="3600"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leave the testing environment for any amount of time! We can tell when you have switched windows, and we will usually flag this activity as cheating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1" name="Google Shape;241;p6"/>
          <p:cNvSpPr txBox="1"/>
          <p:nvPr>
            <p:ph idx="12" type="sldNum"/>
          </p:nvPr>
        </p:nvSpPr>
        <p:spPr>
          <a:xfrm>
            <a:off x="12046221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42" name="Google Shape;242;p6"/>
          <p:cNvSpPr txBox="1"/>
          <p:nvPr>
            <p:ph type="title"/>
          </p:nvPr>
        </p:nvSpPr>
        <p:spPr>
          <a:xfrm>
            <a:off x="2841773" y="1233672"/>
            <a:ext cx="18700454" cy="1698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Practice Assessments: HackerRank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tile algn="tl" flip="none" tx="0" sx="100000" ty="0" sy="100000"/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7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8" name="Google Shape;248;p7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pic>
        <p:nvPicPr>
          <p:cNvPr descr="white-diamond.png" id="249" name="Google Shape;24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50" name="Google Shape;250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7"/>
          <p:cNvSpPr txBox="1"/>
          <p:nvPr>
            <p:ph idx="2" type="body"/>
          </p:nvPr>
        </p:nvSpPr>
        <p:spPr>
          <a:xfrm>
            <a:off x="2460525" y="3625300"/>
            <a:ext cx="19462800" cy="4610700"/>
          </a:xfrm>
          <a:prstGeom prst="rect">
            <a:avLst/>
          </a:prstGeom>
          <a:solidFill>
            <a:srgbClr val="FFFFFF">
              <a:alpha val="94509"/>
            </a:srgbClr>
          </a:solidFill>
          <a:ln cap="flat" cmpd="sng" w="50800">
            <a:solidFill>
              <a:srgbClr val="000000">
                <a:alpha val="94509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2700000" dist="63500">
              <a:srgbClr val="000000">
                <a:alpha val="49803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Practice assessments generally reflect the length and difficulty of the actual assessment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Actual assessment can range from 4 to 6 questions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1092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Actual assessment also has 75 minute time limit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7"/>
          <p:cNvSpPr txBox="1"/>
          <p:nvPr>
            <p:ph idx="12" type="sldNum"/>
          </p:nvPr>
        </p:nvSpPr>
        <p:spPr>
          <a:xfrm>
            <a:off x="12046221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53" name="Google Shape;253;p7"/>
          <p:cNvSpPr txBox="1"/>
          <p:nvPr>
            <p:ph type="title"/>
          </p:nvPr>
        </p:nvSpPr>
        <p:spPr>
          <a:xfrm>
            <a:off x="2841773" y="1233672"/>
            <a:ext cx="18700454" cy="1698256"/>
          </a:xfrm>
          <a:prstGeom prst="rect">
            <a:avLst/>
          </a:prstGeom>
          <a:solidFill>
            <a:srgbClr val="FFFFFF">
              <a:alpha val="93725"/>
            </a:srgbClr>
          </a:solidFill>
          <a:ln cap="flat" cmpd="sng" w="50800">
            <a:solidFill>
              <a:srgbClr val="000000">
                <a:alpha val="93725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2700000" dist="63500">
              <a:srgbClr val="000000">
                <a:alpha val="49803"/>
              </a:srgbClr>
            </a:outerShdw>
          </a:effectLst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Practice Assessments: Content/Length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8"/>
          <p:cNvSpPr/>
          <p:nvPr/>
        </p:nvSpPr>
        <p:spPr>
          <a:xfrm>
            <a:off x="-25400" y="12818533"/>
            <a:ext cx="24434801" cy="9301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9" name="Google Shape;259;p8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pic>
        <p:nvPicPr>
          <p:cNvPr descr="white-diamond.png" id="260" name="Google Shape;26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445" y="13058232"/>
            <a:ext cx="432887" cy="432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61" name="Google Shape;26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25519" y="13170067"/>
            <a:ext cx="1705562" cy="22826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8"/>
          <p:cNvSpPr txBox="1"/>
          <p:nvPr>
            <p:ph idx="2" type="body"/>
          </p:nvPr>
        </p:nvSpPr>
        <p:spPr>
          <a:xfrm>
            <a:off x="2814749" y="3603314"/>
            <a:ext cx="8912759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1595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Among the best all-around introductions to JavaScript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Chapters 1 through Chapter 5 are appropriate for your experience level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Practice problems get challenging really fast!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Available for free online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3" name="Google Shape;263;p8"/>
          <p:cNvSpPr txBox="1"/>
          <p:nvPr>
            <p:ph idx="12" type="sldNum"/>
          </p:nvPr>
        </p:nvSpPr>
        <p:spPr>
          <a:xfrm>
            <a:off x="12046221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64" name="Google Shape;264;p8"/>
          <p:cNvSpPr txBox="1"/>
          <p:nvPr>
            <p:ph type="title"/>
          </p:nvPr>
        </p:nvSpPr>
        <p:spPr>
          <a:xfrm>
            <a:off x="2841773" y="1233672"/>
            <a:ext cx="18700454" cy="1698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6983"/>
              <a:buFont typeface="Avenir"/>
              <a:buNone/>
            </a:pPr>
            <a:r>
              <a:rPr lang="en-US" sz="6983"/>
              <a:t>Continued Practice: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Eloquent JavaScript</a:t>
            </a:r>
            <a:endParaRPr/>
          </a:p>
        </p:txBody>
      </p:sp>
      <p:pic>
        <p:nvPicPr>
          <p:cNvPr descr="Image" id="265" name="Google Shape;265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5786100" y="3352800"/>
            <a:ext cx="5410200" cy="7010400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0" fadeDir="5400000" kx="0" rotWithShape="0" algn="bl" stA="50000" stPos="0" sy="-100000" ky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9"/>
          <p:cNvSpPr txBox="1"/>
          <p:nvPr>
            <p:ph idx="1" type="body"/>
          </p:nvPr>
        </p:nvSpPr>
        <p:spPr>
          <a:xfrm>
            <a:off x="19323345" y="13074034"/>
            <a:ext cx="2256283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r>
              <a:rPr lang="en-US" sz="1800" cap="none">
                <a:solidFill>
                  <a:srgbClr val="FFFFFF"/>
                </a:solidFill>
              </a:rPr>
              <a:t>BOOTCAMP PREP</a:t>
            </a:r>
            <a:endParaRPr/>
          </a:p>
        </p:txBody>
      </p:sp>
      <p:sp>
        <p:nvSpPr>
          <p:cNvPr id="271" name="Google Shape;271;p9"/>
          <p:cNvSpPr txBox="1"/>
          <p:nvPr>
            <p:ph idx="2" type="body"/>
          </p:nvPr>
        </p:nvSpPr>
        <p:spPr>
          <a:xfrm>
            <a:off x="2814749" y="3603314"/>
            <a:ext cx="18754502" cy="8461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61595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Great source for a steady stream of JavaScript problems.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615950" lvl="0" marL="635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๏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Some caveats: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270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1. Be careful that you don’t dive into extremely advanced problems, that prevent you from practicing and mastering your fundamentals.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  <a:p>
            <a:pPr indent="-498475" lvl="1" marL="1270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600"/>
              <a:buFont typeface="Avenir"/>
              <a:buChar char="•"/>
            </a:pP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2. CodeWars allows you to check out other users’ solutions. This is a great opportunity to learn, but be aware that the most up-voted solution is usually the shortest, and probably </a:t>
            </a:r>
            <a:r>
              <a:rPr i="1" lang="en-US" sz="3600">
                <a:latin typeface="Avenir"/>
                <a:ea typeface="Avenir"/>
                <a:cs typeface="Avenir"/>
                <a:sym typeface="Avenir"/>
              </a:rPr>
              <a:t>not </a:t>
            </a:r>
            <a:r>
              <a:rPr lang="en-US" sz="3600">
                <a:latin typeface="Avenir"/>
                <a:ea typeface="Avenir"/>
                <a:cs typeface="Avenir"/>
                <a:sym typeface="Avenir"/>
              </a:rPr>
              <a:t>the best.</a:t>
            </a:r>
            <a:endParaRPr sz="3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2" name="Google Shape;272;p9"/>
          <p:cNvSpPr txBox="1"/>
          <p:nvPr>
            <p:ph idx="12" type="sldNum"/>
          </p:nvPr>
        </p:nvSpPr>
        <p:spPr>
          <a:xfrm>
            <a:off x="12061469" y="13074034"/>
            <a:ext cx="261062" cy="419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/>
          </a:p>
        </p:txBody>
      </p:sp>
      <p:sp>
        <p:nvSpPr>
          <p:cNvPr id="273" name="Google Shape;273;p9"/>
          <p:cNvSpPr txBox="1"/>
          <p:nvPr>
            <p:ph type="title"/>
          </p:nvPr>
        </p:nvSpPr>
        <p:spPr>
          <a:xfrm>
            <a:off x="2635844" y="1232989"/>
            <a:ext cx="19112311" cy="1674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7200"/>
              <a:buFont typeface="Avenir"/>
              <a:buNone/>
            </a:pPr>
            <a:r>
              <a:rPr lang="en-US" sz="7200"/>
              <a:t>Continued Practice: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CodeWars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7B7B7B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